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78" r:id="rId3"/>
    <p:sldId id="277" r:id="rId4"/>
    <p:sldId id="275" r:id="rId5"/>
    <p:sldId id="258" r:id="rId6"/>
    <p:sldId id="259" r:id="rId7"/>
    <p:sldId id="260" r:id="rId8"/>
    <p:sldId id="262" r:id="rId9"/>
    <p:sldId id="268" r:id="rId10"/>
    <p:sldId id="269" r:id="rId11"/>
    <p:sldId id="270" r:id="rId12"/>
    <p:sldId id="271" r:id="rId13"/>
    <p:sldId id="272" r:id="rId14"/>
    <p:sldId id="265" r:id="rId15"/>
    <p:sldId id="279" r:id="rId16"/>
    <p:sldId id="266" r:id="rId17"/>
    <p:sldId id="267" r:id="rId18"/>
    <p:sldId id="273" r:id="rId19"/>
    <p:sldId id="274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0" autoAdjust="0"/>
  </p:normalViewPr>
  <p:slideViewPr>
    <p:cSldViewPr>
      <p:cViewPr varScale="1">
        <p:scale>
          <a:sx n="130" d="100"/>
          <a:sy n="130" d="100"/>
        </p:scale>
        <p:origin x="-18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Relationship Id="rId2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E24D7-AE93-4A05-A954-8E97823FAE87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8C4AE-35E8-43FC-A88C-929D4DBF18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813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em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format presentazione ifoa-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A5D8F-A672-4713-A723-5296B14E603B}" type="datetimeFigureOut">
              <a:rPr lang="it-IT" smtClean="0"/>
              <a:t>17/10/15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DDF1-B1A1-49A1-893C-892053612E6B}" type="slidenum">
              <a:rPr lang="it-IT" smtClean="0"/>
              <a:t>‹n.›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6011863"/>
            <a:ext cx="6105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magine 14"/>
          <p:cNvPicPr/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2" t="10093" r="4454" b="7993"/>
          <a:stretch/>
        </p:blipFill>
        <p:spPr bwMode="auto">
          <a:xfrm>
            <a:off x="7452320" y="144744"/>
            <a:ext cx="1319808" cy="44701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200800" cy="38164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89527"/>
              </p:ext>
            </p:extLst>
          </p:nvPr>
        </p:nvGraphicFramePr>
        <p:xfrm>
          <a:off x="-64070" y="620688"/>
          <a:ext cx="9208070" cy="53798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03101"/>
                <a:gridCol w="1518921"/>
                <a:gridCol w="1663581"/>
                <a:gridCol w="1513257"/>
                <a:gridCol w="209210"/>
              </a:tblGrid>
              <a:tr h="628633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 smtClean="0">
                          <a:solidFill>
                            <a:srgbClr val="FF0000"/>
                          </a:solidFill>
                        </a:rPr>
                        <a:t>COMPETENZE</a:t>
                      </a:r>
                      <a:r>
                        <a:rPr lang="it-IT" b="0" baseline="0" dirty="0" smtClean="0">
                          <a:solidFill>
                            <a:srgbClr val="FF0000"/>
                          </a:solidFill>
                        </a:rPr>
                        <a:t> GENERALI DI BASE IN AMBITO TECNICO SCIENTIFICO</a:t>
                      </a:r>
                      <a:endParaRPr lang="it-IT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6885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TITOLO Unità</a:t>
                      </a:r>
                      <a:r>
                        <a:rPr lang="it-IT" b="1" baseline="0" dirty="0" smtClean="0"/>
                        <a:t> Formative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totali</a:t>
                      </a:r>
                      <a:r>
                        <a:rPr lang="it-IT" b="1" baseline="0" dirty="0" smtClean="0"/>
                        <a:t>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1°  anno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2°anno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75239">
                <a:tc>
                  <a:txBody>
                    <a:bodyPr/>
                    <a:lstStyle/>
                    <a:p>
                      <a:pPr algn="ctr"/>
                      <a:r>
                        <a:rPr lang="it-IT" b="1" baseline="0" dirty="0" smtClean="0">
                          <a:solidFill>
                            <a:srgbClr val="0070C0"/>
                          </a:solidFill>
                        </a:rPr>
                        <a:t>Statistica Applicata 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6885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Chimica e  Microbiologia 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6885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Principi di Nutrizione e Alimentazione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02446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COMPETENZE</a:t>
                      </a:r>
                      <a:r>
                        <a:rPr lang="it-IT" baseline="0" dirty="0" smtClean="0">
                          <a:solidFill>
                            <a:srgbClr val="FF0000"/>
                          </a:solidFill>
                        </a:rPr>
                        <a:t> GENERALI DI BASE IN AMBITO GIURIDIO ED ECONOMICO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6885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La gestione dell’impresa Agro-Alimentare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2863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Tecniche di negoziazione adeguate all’interlocutore e all’obiettivo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/>
                        <a:t>20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600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Fondamenti di diritto di impresa e del lavoro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6885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Diritto Agro-Alimentare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737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519816"/>
              </p:ext>
            </p:extLst>
          </p:nvPr>
        </p:nvGraphicFramePr>
        <p:xfrm>
          <a:off x="-64070" y="620688"/>
          <a:ext cx="9208070" cy="494911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03101"/>
                <a:gridCol w="1518921"/>
                <a:gridCol w="1663581"/>
                <a:gridCol w="1513257"/>
                <a:gridCol w="209210"/>
              </a:tblGrid>
              <a:tr h="628633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 smtClean="0">
                          <a:solidFill>
                            <a:srgbClr val="FF0000"/>
                          </a:solidFill>
                        </a:rPr>
                        <a:t>COMPETENZE</a:t>
                      </a:r>
                      <a:r>
                        <a:rPr lang="it-IT" b="0" baseline="0" dirty="0" smtClean="0">
                          <a:solidFill>
                            <a:srgbClr val="FF0000"/>
                          </a:solidFill>
                        </a:rPr>
                        <a:t> GENERALI DI BASE IN AMBITO ORGANIZZATIVO E GESTIONALE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6885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TITOLO Unità</a:t>
                      </a:r>
                      <a:r>
                        <a:rPr lang="it-IT" b="1" baseline="0" dirty="0" smtClean="0"/>
                        <a:t> Formative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totali</a:t>
                      </a:r>
                      <a:r>
                        <a:rPr lang="it-IT" b="1" baseline="0" dirty="0" smtClean="0"/>
                        <a:t>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1°  anno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2°anno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30702">
                <a:tc>
                  <a:txBody>
                    <a:bodyPr/>
                    <a:lstStyle/>
                    <a:p>
                      <a:pPr algn="ctr"/>
                      <a:r>
                        <a:rPr lang="it-IT" b="1" baseline="0" dirty="0" smtClean="0">
                          <a:solidFill>
                            <a:srgbClr val="0070C0"/>
                          </a:solidFill>
                        </a:rPr>
                        <a:t>Il lavoro in team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Sistema di gestione qualità sicurezza ambiente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 processi produttivi perla programmazione della produzione  e </a:t>
                      </a:r>
                      <a:r>
                        <a:rPr lang="it-IT" sz="1800" b="1" kern="1200" baseline="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lean</a:t>
                      </a:r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production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Benessere organizzativo salute, sicurezza e qualità dell’ambiente lavorativo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2863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615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756647"/>
              </p:ext>
            </p:extLst>
          </p:nvPr>
        </p:nvGraphicFramePr>
        <p:xfrm>
          <a:off x="-64070" y="620688"/>
          <a:ext cx="9208070" cy="537655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03101"/>
                <a:gridCol w="1518921"/>
                <a:gridCol w="1663581"/>
                <a:gridCol w="1513257"/>
                <a:gridCol w="209210"/>
              </a:tblGrid>
              <a:tr h="628633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 smtClean="0">
                          <a:solidFill>
                            <a:srgbClr val="FF0000"/>
                          </a:solidFill>
                        </a:rPr>
                        <a:t>COMPETENZE</a:t>
                      </a:r>
                      <a:r>
                        <a:rPr lang="it-IT" b="0" baseline="0" dirty="0" smtClean="0">
                          <a:solidFill>
                            <a:srgbClr val="FF0000"/>
                          </a:solidFill>
                        </a:rPr>
                        <a:t> TECNICO PROFESSIONALI COMUNI ALL’AREA NUOVE TECNOLOGIE PER IL MADE IN ITALY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6885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TITOLO Unità</a:t>
                      </a:r>
                      <a:r>
                        <a:rPr lang="it-IT" b="1" baseline="0" dirty="0" smtClean="0"/>
                        <a:t> Formative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totali</a:t>
                      </a:r>
                      <a:r>
                        <a:rPr lang="it-IT" b="1" baseline="0" dirty="0" smtClean="0"/>
                        <a:t>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1°  anno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2°anno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30702">
                <a:tc>
                  <a:txBody>
                    <a:bodyPr/>
                    <a:lstStyle/>
                    <a:p>
                      <a:pPr algn="ctr"/>
                      <a:r>
                        <a:rPr lang="it-IT" b="1" baseline="0" dirty="0" smtClean="0">
                          <a:solidFill>
                            <a:srgbClr val="0070C0"/>
                          </a:solidFill>
                        </a:rPr>
                        <a:t>Tecnologie Agrarie e Agro-Industriali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144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Sostenibilità eco-compatibilità delle filiere Agro-Industriali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Analisi degli alimenti e tecniche di controllo qualità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0632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Logistica e </a:t>
                      </a:r>
                      <a:r>
                        <a:rPr lang="it-IT" sz="1800" b="1" kern="1200" baseline="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supply</a:t>
                      </a:r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1800" b="1" kern="1200" baseline="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chain</a:t>
                      </a:r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management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Marketing e internazionalizzazione dei prodotti Agro-Alimentari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/>
                        <a:t>40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600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165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599061"/>
              </p:ext>
            </p:extLst>
          </p:nvPr>
        </p:nvGraphicFramePr>
        <p:xfrm>
          <a:off x="-64070" y="620688"/>
          <a:ext cx="9208070" cy="49035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03101"/>
                <a:gridCol w="1518921"/>
                <a:gridCol w="1663581"/>
                <a:gridCol w="1513257"/>
                <a:gridCol w="209210"/>
              </a:tblGrid>
              <a:tr h="628633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 smtClean="0">
                          <a:solidFill>
                            <a:srgbClr val="FF0000"/>
                          </a:solidFill>
                        </a:rPr>
                        <a:t>COMPETENZE</a:t>
                      </a:r>
                      <a:r>
                        <a:rPr lang="it-IT" b="0" baseline="0" dirty="0" smtClean="0">
                          <a:solidFill>
                            <a:srgbClr val="FF0000"/>
                          </a:solidFill>
                        </a:rPr>
                        <a:t> TECNICO-SPECIALISTICHE DEL PROFILO TECNICO RESPONSABILE DELLE PRODUZIONI E TRASFORMAZIONI AGRARIE E AGRO-ALIMENTARI</a:t>
                      </a:r>
                      <a:endParaRPr lang="it-IT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6885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TITOLO Unità</a:t>
                      </a:r>
                      <a:r>
                        <a:rPr lang="it-IT" b="1" baseline="0" dirty="0" smtClean="0"/>
                        <a:t> Formative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totali</a:t>
                      </a:r>
                      <a:r>
                        <a:rPr lang="it-IT" b="1" baseline="0" dirty="0" smtClean="0"/>
                        <a:t>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1°  anno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2°anno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30702">
                <a:tc>
                  <a:txBody>
                    <a:bodyPr/>
                    <a:lstStyle/>
                    <a:p>
                      <a:pPr algn="ctr"/>
                      <a:r>
                        <a:rPr lang="it-IT" b="1" baseline="0" dirty="0" smtClean="0">
                          <a:solidFill>
                            <a:srgbClr val="0070C0"/>
                          </a:solidFill>
                        </a:rPr>
                        <a:t>Sicurezza alimentare e certificazione ISO 22000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Certificazioni volontarie dei prodotti agro-alimentari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Tecniche di confezionamento e imballaggio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0632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Analisi sensoriale dei prodotti alimentari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Le filiere del territorio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/>
                        <a:t>60</a:t>
                      </a:r>
                      <a:endParaRPr lang="it-IT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600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Laboratorio sviluppo prodotto e processo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020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03648" y="381000"/>
            <a:ext cx="568295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b="1" kern="0" dirty="0" smtClean="0">
                <a:solidFill>
                  <a:srgbClr val="003672"/>
                </a:solidFill>
              </a:rPr>
              <a:t>DIDATTICA</a:t>
            </a:r>
            <a:endParaRPr kumimoji="0" lang="it-IT" altLang="it-IT" sz="1800" b="1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23850" y="1443038"/>
            <a:ext cx="856932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Il corso è orientato al 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«saper fare» 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e al lavoro ed è </a:t>
            </a:r>
            <a:r>
              <a:rPr lang="it-IT" altLang="it-IT" kern="0" dirty="0" smtClean="0">
                <a:solidFill>
                  <a:srgbClr val="003672"/>
                </a:solidFill>
              </a:rPr>
              <a:t>per questo incentrato su una didattica di tipo pratico , laboratoriale che prevede l’alternanza di lezioni teoriche in aula e in azienda, esercitazioni e lavori di gruppo e visite.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endParaRPr lang="it-IT" altLang="it-IT" kern="0" dirty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lang="it-IT" altLang="it-IT" kern="0" dirty="0" smtClean="0">
                <a:solidFill>
                  <a:srgbClr val="003672"/>
                </a:solidFill>
              </a:rPr>
              <a:t>La maggioranza della docenze è affidata a professionisti provenienti dal mondo del lavoro, testimoni aziendali e consulenti. Altre affidate all’ Università e alla Scuola.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r>
              <a:rPr lang="it-IT" altLang="it-IT" kern="0" dirty="0" smtClean="0">
                <a:solidFill>
                  <a:srgbClr val="003672"/>
                </a:solidFill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r>
              <a:rPr lang="it-IT" altLang="it-IT" kern="0" dirty="0" smtClean="0">
                <a:solidFill>
                  <a:srgbClr val="003672"/>
                </a:solidFill>
              </a:rPr>
              <a:t>Tecnici aziendali specializzati nel settore intervengono sin dalla fase di programmazione di dettaglio.</a:t>
            </a: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58775" y="1556792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</a:rPr>
              <a:t>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03648" y="381000"/>
            <a:ext cx="568295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ESAME FINALE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23850" y="1443038"/>
            <a:ext cx="85693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Al termine della formazione verrà rilasciato, previo superamento di un esame finale un Diploma di 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Tecnico Superiore responsabile delle produzioni e delle trasformazioni agrarie, agro-alimentari e agro-industriali.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L’ammissione all’esame finale è subordinata alla frequenza di almeno il 80% del monte ore previsto, al superamento delle prove di verifica intermedie proposte in aula e allo svolgimento proficuo dello stage in azienda.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L’esame è strutturato in tre giornate, due dedicate alle prove pratiche, e una dedicata al colloquio orale con la commissione nominata. 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50825" y="766763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</a:rPr>
              <a:t>Attestazione rilasciata</a:t>
            </a:r>
          </a:p>
        </p:txBody>
      </p:sp>
    </p:spTree>
    <p:extLst>
      <p:ext uri="{BB962C8B-B14F-4D97-AF65-F5344CB8AC3E}">
        <p14:creationId xmlns:p14="http://schemas.microsoft.com/office/powerpoint/2010/main" val="3716783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03648" y="381000"/>
            <a:ext cx="568295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CONDIZIONI </a:t>
            </a:r>
            <a:r>
              <a:rPr kumimoji="0" lang="it-IT" altLang="it-IT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DI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PARTECIPAZIONE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23850" y="938213"/>
            <a:ext cx="85693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Il corso è </a:t>
            </a:r>
            <a:r>
              <a:rPr lang="it-IT" altLang="it-IT" kern="0" dirty="0" smtClean="0">
                <a:solidFill>
                  <a:srgbClr val="003672"/>
                </a:solidFill>
              </a:rPr>
              <a:t>co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finanziato 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da FSE , Ministero dell’Istruzione e </a:t>
            </a:r>
            <a:r>
              <a:rPr kumimoji="0" lang="it-IT" altLang="it-IT" sz="1800" b="0" i="0" u="none" strike="noStrike" kern="0" cap="none" spc="0" normalizeH="0" baseline="0" noProof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Regione </a:t>
            </a:r>
            <a:r>
              <a:rPr kumimoji="0" lang="it-IT" altLang="it-IT" sz="1800" b="0" i="0" u="none" strike="noStrike" kern="0" cap="none" spc="0" normalizeH="0" baseline="0" noProof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Toscana. 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Gli allievi previsti sono 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20, 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in possesso di Diploma di Scuola Superiore.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endParaRPr lang="it-IT" altLang="it-IT" kern="0" dirty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E’ prevista una quota di partecipazione pari</a:t>
            </a:r>
            <a:r>
              <a:rPr kumimoji="0" lang="it-IT" altLang="it-IT" sz="1800" b="0" i="0" u="none" strike="noStrike" kern="0" cap="none" spc="0" normalizeH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a € 500,00.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L’ammissione al corso è subordinata al superamento di prove di selezione: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-  </a:t>
            </a:r>
            <a:r>
              <a:rPr lang="it-IT" altLang="it-IT" kern="0" dirty="0" smtClean="0">
                <a:solidFill>
                  <a:srgbClr val="003672"/>
                </a:solidFill>
              </a:rPr>
              <a:t>prove scritte riguardanti inglese,  informatica, chimica e biologia;</a:t>
            </a:r>
            <a:endParaRPr lang="it-IT" altLang="it-IT" kern="0" dirty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- colloquio motivazionale con tutor e coordinatore, rappresentanti del corpo docenti e   delle aziende.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Selezioni : 16-20 </a:t>
            </a:r>
            <a:r>
              <a:rPr lang="it-IT" altLang="it-IT" kern="0" dirty="0" smtClean="0">
                <a:solidFill>
                  <a:srgbClr val="003672"/>
                </a:solidFill>
              </a:rPr>
              <a:t>N</a:t>
            </a:r>
            <a:r>
              <a:rPr kumimoji="0" lang="it-IT" altLang="it-IT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ovembre</a:t>
            </a:r>
            <a:r>
              <a:rPr kumimoji="0" lang="it-IT" altLang="it-IT" sz="1800" b="0" i="0" u="none" strike="noStrike" kern="0" cap="none" spc="0" normalizeH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2015.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Inizio corso previsto : fine </a:t>
            </a:r>
            <a:r>
              <a:rPr lang="it-IT" altLang="it-IT" kern="0" dirty="0" smtClean="0">
                <a:solidFill>
                  <a:srgbClr val="003672"/>
                </a:solidFill>
              </a:rPr>
              <a:t>Novembre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2015.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47664" y="381000"/>
            <a:ext cx="553893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CONDIZIONI </a:t>
            </a:r>
            <a:r>
              <a:rPr kumimoji="0" lang="it-IT" altLang="it-IT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DI</a:t>
            </a: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FREQUENZA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23850" y="938213"/>
            <a:ext cx="856932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Durata e periodo di svolgimento: 2000 ore, suddiviso in 2 annualità. 1° annualità: </a:t>
            </a:r>
            <a:r>
              <a:rPr lang="it-IT" altLang="it-IT" kern="0" dirty="0" smtClean="0">
                <a:solidFill>
                  <a:srgbClr val="003672"/>
                </a:solidFill>
              </a:rPr>
              <a:t>618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ore tra lezioni frontali e laboratori e </a:t>
            </a:r>
            <a:r>
              <a:rPr lang="it-IT" altLang="it-IT" kern="0" dirty="0" smtClean="0">
                <a:solidFill>
                  <a:srgbClr val="003672"/>
                </a:solidFill>
              </a:rPr>
              <a:t>320 </a:t>
            </a: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ore di stage; 2°annualità: 582 ore tra lezioni frontali e laboratori e 480 ore di stage.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E’ previsto un modulo aggiuntivo di riallineamento delle competenze tecniche, in particolare matematica, inglese e chimica.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La frequenza al corso è obbligatoria, dal lunedì al venerdì. La formazione in aula si svolgerà secondo i calendari comunicati  mentre i due periodi di stage avverranno nel rispetto dell’orario aziendale.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47664" y="381000"/>
            <a:ext cx="553893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b="1" kern="0" dirty="0" smtClean="0">
                <a:solidFill>
                  <a:srgbClr val="003672"/>
                </a:solidFill>
              </a:rPr>
              <a:t>ATTIVITA’ PROMOZIONALI</a:t>
            </a:r>
            <a:endParaRPr kumimoji="0" lang="it-IT" altLang="it-IT" sz="1800" b="1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23850" y="938213"/>
            <a:ext cx="856932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endParaRPr lang="it-IT" altLang="it-IT" kern="0" dirty="0" smtClean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lang="it-IT" altLang="it-IT" kern="0" dirty="0" smtClean="0">
                <a:solidFill>
                  <a:srgbClr val="003672"/>
                </a:solidFill>
              </a:rPr>
              <a:t>Progettazione grafica e realizzazione sito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endParaRPr lang="it-IT" altLang="it-IT" kern="0" dirty="0" smtClean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Stampa</a:t>
            </a:r>
            <a:r>
              <a:rPr kumimoji="0" lang="it-IT" altLang="it-IT" sz="1800" b="0" i="0" u="none" strike="noStrike" kern="0" cap="none" spc="0" normalizeH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</a:t>
            </a:r>
            <a:r>
              <a:rPr kumimoji="0" lang="it-IT" altLang="it-IT" sz="1800" b="0" i="0" u="none" strike="noStrike" kern="0" cap="none" spc="0" normalizeH="0" noProof="0" dirty="0" err="1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liflet</a:t>
            </a:r>
            <a:r>
              <a:rPr kumimoji="0" lang="it-IT" altLang="it-IT" sz="1800" b="0" i="0" u="none" strike="noStrike" kern="0" cap="none" spc="0" normalizeH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4 ante e locandina A3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endParaRPr kumimoji="0" lang="it-IT" altLang="it-IT" sz="1800" b="0" i="0" u="none" strike="noStrike" kern="0" cap="none" spc="0" normalizeH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lang="it-IT" altLang="it-IT" kern="0" baseline="0" dirty="0" smtClean="0">
                <a:solidFill>
                  <a:srgbClr val="003672"/>
                </a:solidFill>
              </a:rPr>
              <a:t>Mailing:</a:t>
            </a:r>
            <a:r>
              <a:rPr lang="it-IT" altLang="it-IT" kern="0" dirty="0" smtClean="0">
                <a:solidFill>
                  <a:srgbClr val="003672"/>
                </a:solidFill>
              </a:rPr>
              <a:t> spedizione buste profilate per territori e titoli di studio, mailing  </a:t>
            </a:r>
            <a:r>
              <a:rPr lang="it-IT" altLang="it-IT" kern="0" dirty="0" err="1" smtClean="0">
                <a:solidFill>
                  <a:srgbClr val="003672"/>
                </a:solidFill>
              </a:rPr>
              <a:t>informagiovani</a:t>
            </a:r>
            <a:r>
              <a:rPr lang="it-IT" altLang="it-IT" kern="0" dirty="0" smtClean="0">
                <a:solidFill>
                  <a:srgbClr val="003672"/>
                </a:solidFill>
              </a:rPr>
              <a:t>  e CPI, altri enti indicati dalla Fondazione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endParaRPr lang="it-IT" altLang="it-IT" kern="0" dirty="0" smtClean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lang="it-IT" altLang="it-IT" kern="0" dirty="0" smtClean="0">
                <a:solidFill>
                  <a:srgbClr val="003672"/>
                </a:solidFill>
              </a:rPr>
              <a:t>Inserzioni su quotidiani, periodici locali e ufficio stampa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endParaRPr lang="it-IT" altLang="it-IT" kern="0" dirty="0" smtClean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lang="it-IT" altLang="it-IT" kern="0" dirty="0" smtClean="0">
                <a:solidFill>
                  <a:srgbClr val="003672"/>
                </a:solidFill>
              </a:rPr>
              <a:t>Uscite su radio locali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endParaRPr lang="it-IT" altLang="it-IT" kern="0" dirty="0" smtClean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r>
              <a:rPr lang="it-IT" altLang="it-IT" kern="0" dirty="0" smtClean="0">
                <a:solidFill>
                  <a:srgbClr val="003672"/>
                </a:solidFill>
              </a:rPr>
              <a:t>Internet e digitali: Google </a:t>
            </a:r>
            <a:r>
              <a:rPr lang="it-IT" altLang="it-IT" kern="0" dirty="0" err="1" smtClean="0">
                <a:solidFill>
                  <a:srgbClr val="003672"/>
                </a:solidFill>
              </a:rPr>
              <a:t>Adwords</a:t>
            </a:r>
            <a:r>
              <a:rPr lang="it-IT" altLang="it-IT" kern="0" dirty="0" smtClean="0">
                <a:solidFill>
                  <a:srgbClr val="003672"/>
                </a:solidFill>
              </a:rPr>
              <a:t> e </a:t>
            </a:r>
            <a:r>
              <a:rPr lang="it-IT" altLang="it-IT" kern="0" dirty="0" err="1" smtClean="0">
                <a:solidFill>
                  <a:srgbClr val="003672"/>
                </a:solidFill>
              </a:rPr>
              <a:t>Facebook</a:t>
            </a:r>
            <a:r>
              <a:rPr lang="it-IT" altLang="it-IT" kern="0" dirty="0" smtClean="0">
                <a:solidFill>
                  <a:srgbClr val="003672"/>
                </a:solidFill>
              </a:rPr>
              <a:t> </a:t>
            </a:r>
            <a:r>
              <a:rPr lang="it-IT" altLang="it-IT" kern="0" dirty="0" err="1" smtClean="0">
                <a:solidFill>
                  <a:srgbClr val="003672"/>
                </a:solidFill>
              </a:rPr>
              <a:t>Ads</a:t>
            </a:r>
            <a:endParaRPr lang="it-IT" altLang="it-IT" kern="0" dirty="0" smtClean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6131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47664" y="381000"/>
            <a:ext cx="553893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b="1" kern="0" dirty="0" smtClean="0">
                <a:solidFill>
                  <a:srgbClr val="003672"/>
                </a:solidFill>
              </a:rPr>
              <a:t>IMPRESE PARTNER </a:t>
            </a:r>
            <a:endParaRPr kumimoji="0" lang="it-IT" altLang="it-IT" sz="1800" b="1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23850" y="938213"/>
            <a:ext cx="856932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>
              <a:buClr>
                <a:srgbClr val="0099CC"/>
              </a:buClr>
              <a:defRPr/>
            </a:pPr>
            <a:r>
              <a:rPr lang="it-IT" b="1" kern="0" dirty="0">
                <a:solidFill>
                  <a:srgbClr val="003672"/>
                </a:solidFill>
              </a:rPr>
              <a:t>SOCI FONDATORI</a:t>
            </a:r>
            <a:r>
              <a:rPr lang="it-IT" kern="0" dirty="0">
                <a:solidFill>
                  <a:srgbClr val="003672"/>
                </a:solidFill>
              </a:rPr>
              <a:t>: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Conserve Italia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Caseificio Manciano </a:t>
            </a:r>
            <a:r>
              <a:rPr lang="it-IT" kern="0" dirty="0" err="1">
                <a:solidFill>
                  <a:srgbClr val="003672"/>
                </a:solidFill>
              </a:rPr>
              <a:t>Soc</a:t>
            </a:r>
            <a:r>
              <a:rPr lang="it-IT" kern="0" dirty="0">
                <a:solidFill>
                  <a:srgbClr val="003672"/>
                </a:solidFill>
              </a:rPr>
              <a:t>. Agr. Coop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Consorzio Produttori Latte Maremma S.A.COOP 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Cantina Vignaioli del Morellino di Scansano 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Orbetello pesca lagunare 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Colle Massari </a:t>
            </a:r>
            <a:r>
              <a:rPr lang="it-IT" kern="0" dirty="0" err="1">
                <a:solidFill>
                  <a:srgbClr val="003672"/>
                </a:solidFill>
              </a:rPr>
              <a:t>Soc</a:t>
            </a:r>
            <a:r>
              <a:rPr lang="it-IT" kern="0" dirty="0">
                <a:solidFill>
                  <a:srgbClr val="003672"/>
                </a:solidFill>
              </a:rPr>
              <a:t>. Agricola</a:t>
            </a:r>
          </a:p>
          <a:p>
            <a:pPr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Banca della Maremma Credito Cooperativo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Genius Toscana Società Cooperativa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endParaRPr lang="it-IT" altLang="it-IT" kern="0" dirty="0" smtClean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r>
              <a:rPr lang="it-IT" altLang="it-IT" b="1" kern="0" dirty="0" smtClean="0">
                <a:solidFill>
                  <a:srgbClr val="003672"/>
                </a:solidFill>
              </a:rPr>
              <a:t>SOCI PARTECIPANTI</a:t>
            </a:r>
            <a:endParaRPr kumimoji="0" lang="it-IT" altLang="it-IT" sz="1800" b="1" i="0" u="none" strike="noStrike" kern="0" cap="none" spc="0" normalizeH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 err="1">
                <a:solidFill>
                  <a:srgbClr val="003672"/>
                </a:solidFill>
              </a:rPr>
              <a:t>Corsini</a:t>
            </a:r>
            <a:r>
              <a:rPr lang="it-IT" kern="0" dirty="0">
                <a:solidFill>
                  <a:srgbClr val="003672"/>
                </a:solidFill>
              </a:rPr>
              <a:t> Biscotti 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Villa  Campestri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Grosseto Export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Salumificio </a:t>
            </a:r>
            <a:r>
              <a:rPr lang="it-IT" kern="0" dirty="0" err="1">
                <a:solidFill>
                  <a:srgbClr val="003672"/>
                </a:solidFill>
              </a:rPr>
              <a:t>Cerboni</a:t>
            </a:r>
            <a:r>
              <a:rPr lang="it-IT" kern="0" dirty="0">
                <a:solidFill>
                  <a:srgbClr val="003672"/>
                </a:solidFill>
              </a:rPr>
              <a:t> 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 err="1">
                <a:solidFill>
                  <a:srgbClr val="003672"/>
                </a:solidFill>
              </a:rPr>
              <a:t>Diaccialone</a:t>
            </a:r>
            <a:r>
              <a:rPr lang="it-IT" kern="0">
                <a:solidFill>
                  <a:srgbClr val="003672"/>
                </a:solidFill>
              </a:rPr>
              <a:t> </a:t>
            </a:r>
            <a:r>
              <a:rPr lang="it-IT" kern="0" smtClean="0">
                <a:solidFill>
                  <a:srgbClr val="003672"/>
                </a:solidFill>
              </a:rPr>
              <a:t> Soc</a:t>
            </a:r>
            <a:r>
              <a:rPr lang="it-IT" kern="0" dirty="0">
                <a:solidFill>
                  <a:srgbClr val="003672"/>
                </a:solidFill>
              </a:rPr>
              <a:t>. Agricola 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kern="0" dirty="0">
                <a:solidFill>
                  <a:srgbClr val="003672"/>
                </a:solidFill>
              </a:rPr>
              <a:t>Coop. La Peschereccia </a:t>
            </a:r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endParaRPr lang="it-IT" dirty="0" smtClean="0"/>
          </a:p>
          <a:p>
            <a:pPr lvl="0">
              <a:buClr>
                <a:srgbClr val="0099CC"/>
              </a:buClr>
              <a:buFont typeface="Wingdings" pitchFamily="2" charset="2"/>
              <a:buChar char="ü"/>
              <a:defRPr/>
            </a:pPr>
            <a:endParaRPr lang="it-IT" altLang="it-IT" kern="0" dirty="0" smtClean="0">
              <a:solidFill>
                <a:srgbClr val="00367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endParaRPr lang="it-IT" altLang="it-IT" kern="0" dirty="0" smtClean="0">
              <a:solidFill>
                <a:srgbClr val="0036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453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7504" y="762000"/>
            <a:ext cx="85344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har char="•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just">
              <a:spcBef>
                <a:spcPct val="0"/>
              </a:spcBef>
              <a:buClr>
                <a:srgbClr val="0099CC"/>
              </a:buClr>
              <a:buNone/>
              <a:defRPr/>
            </a:pPr>
            <a:r>
              <a:rPr lang="it-IT" altLang="it-IT" sz="1800" dirty="0" smtClean="0">
                <a:solidFill>
                  <a:srgbClr val="003672"/>
                </a:solidFill>
              </a:rPr>
              <a:t>A giugno 2015 è stata costituita la </a:t>
            </a:r>
            <a:r>
              <a:rPr lang="it-IT" altLang="it-IT" sz="1800" b="1" i="1" dirty="0" smtClean="0">
                <a:solidFill>
                  <a:srgbClr val="003672"/>
                </a:solidFill>
              </a:rPr>
              <a:t>FONDAZIONE ITS «EAT ECCELLENZA AGRO_ALIMENTARE TOSCANA»</a:t>
            </a:r>
            <a:r>
              <a:rPr lang="it-IT" altLang="it-IT" sz="1800" b="1" dirty="0" smtClean="0">
                <a:solidFill>
                  <a:srgbClr val="003672"/>
                </a:solidFill>
              </a:rPr>
              <a:t> </a:t>
            </a:r>
            <a:r>
              <a:rPr lang="it-IT" altLang="it-IT" sz="1800" dirty="0" smtClean="0">
                <a:solidFill>
                  <a:srgbClr val="003672"/>
                </a:solidFill>
              </a:rPr>
              <a:t>con i seguenti obiettivi: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rgbClr val="00B0F0"/>
                </a:solidFill>
              </a:rPr>
              <a:t>assicurare, con continuità, l'offerta di tecnici superiori a livello post-secondario in relazione a figure che rispondano alla domanda proveniente dal mondo del lavoro pubblico e privato in relazione al settore agro-alimentare;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rgbClr val="003672"/>
                </a:solidFill>
              </a:rPr>
              <a:t>sostenere l'integrazione tra i sistemi di istruzione, formazione e lavoro con particolare riferimento ai poli </a:t>
            </a:r>
            <a:r>
              <a:rPr lang="it-IT" sz="1800" dirty="0" smtClean="0">
                <a:solidFill>
                  <a:srgbClr val="003672"/>
                </a:solidFill>
              </a:rPr>
              <a:t>tecnico-professionali;</a:t>
            </a:r>
            <a:endParaRPr lang="it-IT" sz="1800" dirty="0">
              <a:solidFill>
                <a:srgbClr val="00367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rgbClr val="00B0F0"/>
                </a:solidFill>
              </a:rPr>
              <a:t>sostenere le misure per l'innovazione e il trasferimento tecnologico alle piccole e medie imprese;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rgbClr val="003672"/>
                </a:solidFill>
              </a:rPr>
              <a:t>diffondere la cultura tecnica e scientifica e promuovere l'orientamento dei giovani e delle loro famiglie verso le professioni tecniche;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rgbClr val="00B0F0"/>
                </a:solidFill>
              </a:rPr>
              <a:t>stabilire organici rapporti con i fondi interprofessionali per la formazione continua dei lavoratori.</a:t>
            </a:r>
          </a:p>
          <a:p>
            <a:pPr marL="0" indent="0" algn="just">
              <a:spcBef>
                <a:spcPct val="0"/>
              </a:spcBef>
              <a:buClr>
                <a:srgbClr val="0099CC"/>
              </a:buClr>
              <a:buNone/>
              <a:defRPr/>
            </a:pPr>
            <a:endParaRPr lang="it-IT" altLang="it-IT" sz="1600" dirty="0" smtClean="0">
              <a:solidFill>
                <a:srgbClr val="003672"/>
              </a:solidFill>
            </a:endParaRPr>
          </a:p>
          <a:p>
            <a:pPr marL="0" indent="0" algn="just">
              <a:spcBef>
                <a:spcPct val="0"/>
              </a:spcBef>
              <a:buClr>
                <a:srgbClr val="0099CC"/>
              </a:buClr>
              <a:buNone/>
              <a:defRPr/>
            </a:pPr>
            <a:r>
              <a:rPr lang="it-IT" altLang="it-IT" sz="1600" i="1" dirty="0" smtClean="0">
                <a:solidFill>
                  <a:srgbClr val="003672"/>
                </a:solidFill>
              </a:rPr>
              <a:t>La </a:t>
            </a:r>
            <a:r>
              <a:rPr lang="it-IT" altLang="it-IT" sz="1600" i="1" dirty="0">
                <a:solidFill>
                  <a:srgbClr val="003672"/>
                </a:solidFill>
              </a:rPr>
              <a:t>base sociale dei Soci della Fondazione «</a:t>
            </a:r>
            <a:r>
              <a:rPr lang="it-IT" sz="1600" i="1" dirty="0">
                <a:solidFill>
                  <a:srgbClr val="003672"/>
                </a:solidFill>
              </a:rPr>
              <a:t> E.A.T. Eccellenza Agroalimentare Toscana</a:t>
            </a:r>
            <a:r>
              <a:rPr lang="it-IT" altLang="it-IT" sz="1600" i="1" dirty="0">
                <a:solidFill>
                  <a:srgbClr val="003672"/>
                </a:solidFill>
              </a:rPr>
              <a:t>» è ampiamente articolata e rappresentativa della realtà del territorio, ed è costituita da imprese, Enti di Formazione, Istituti scolastici, </a:t>
            </a:r>
            <a:r>
              <a:rPr lang="it-IT" altLang="it-IT" sz="1600" i="1" dirty="0" smtClean="0">
                <a:solidFill>
                  <a:srgbClr val="003672"/>
                </a:solidFill>
              </a:rPr>
              <a:t>l’Università </a:t>
            </a:r>
            <a:r>
              <a:rPr lang="it-IT" altLang="it-IT" sz="1600" i="1" dirty="0">
                <a:solidFill>
                  <a:srgbClr val="003672"/>
                </a:solidFill>
              </a:rPr>
              <a:t>ed Enti Locali. </a:t>
            </a:r>
          </a:p>
          <a:p>
            <a:pPr marL="0" indent="0" algn="just">
              <a:spcBef>
                <a:spcPct val="0"/>
              </a:spcBef>
              <a:buClr>
                <a:srgbClr val="0099CC"/>
              </a:buClr>
              <a:buNone/>
              <a:defRPr/>
            </a:pPr>
            <a:endParaRPr lang="it-IT" altLang="it-IT" sz="1800" dirty="0">
              <a:solidFill>
                <a:srgbClr val="003672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Clr>
                <a:srgbClr val="0099CC"/>
              </a:buClr>
              <a:buFontTx/>
              <a:buNone/>
              <a:defRPr/>
            </a:pPr>
            <a:endParaRPr lang="it-IT" altLang="it-IT" sz="1800" dirty="0">
              <a:solidFill>
                <a:srgbClr val="003672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03648" y="381000"/>
            <a:ext cx="568295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it-IT" altLang="it-IT" b="1" dirty="0" smtClean="0">
                <a:solidFill>
                  <a:srgbClr val="003672"/>
                </a:solidFill>
              </a:rPr>
              <a:t>FONDAZIONE</a:t>
            </a:r>
            <a:endParaRPr lang="it-IT" altLang="it-IT" sz="1800" b="1" dirty="0">
              <a:solidFill>
                <a:srgbClr val="0036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19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836713"/>
            <a:ext cx="4752528" cy="129614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2564905"/>
            <a:ext cx="7772400" cy="1152127"/>
          </a:xfrm>
        </p:spPr>
        <p:txBody>
          <a:bodyPr>
            <a:noAutofit/>
          </a:bodyPr>
          <a:lstStyle/>
          <a:p>
            <a:r>
              <a:rPr lang="it-IT" sz="2400" cap="all" dirty="0">
                <a:solidFill>
                  <a:srgbClr val="00B0F0"/>
                </a:solidFill>
                <a:latin typeface="+mn-lt"/>
                <a:ea typeface="+mn-ea"/>
                <a:cs typeface="+mn-cs"/>
              </a:rPr>
              <a:t>TECNICO SUPERIORE RESPONSABILE DELLE PRODUZIONI E DELLE TRASFORMAZIONI AGRARIE, AGRO-ALIMENTARI E AGRO-INDUSTRIALI</a:t>
            </a:r>
          </a:p>
        </p:txBody>
      </p:sp>
      <p:sp>
        <p:nvSpPr>
          <p:cNvPr id="10" name="Sottotitolo 9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70574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it-IT" sz="2400" cap="all" dirty="0">
                <a:solidFill>
                  <a:srgbClr val="0070C0"/>
                </a:solidFill>
              </a:rPr>
              <a:t>Tecnico superiore per il controllo, la valorizzazione e il marketing delle produzioni agrarie, agro-alimentari e agro-industriali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9664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0825" y="908050"/>
            <a:ext cx="85344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>
              <a:spcBef>
                <a:spcPct val="20000"/>
              </a:spcBef>
              <a:buChar char="•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just">
              <a:spcBef>
                <a:spcPct val="0"/>
              </a:spcBef>
              <a:buClr>
                <a:srgbClr val="0099CC"/>
              </a:buClr>
              <a:buNone/>
              <a:defRPr/>
            </a:pPr>
            <a:r>
              <a:rPr lang="it-IT" altLang="it-IT" sz="1800" dirty="0" smtClean="0">
                <a:solidFill>
                  <a:srgbClr val="003672"/>
                </a:solidFill>
              </a:rPr>
              <a:t>L’ITS «</a:t>
            </a:r>
            <a:r>
              <a:rPr lang="it-IT" sz="1800" b="1" i="1" dirty="0" smtClean="0">
                <a:solidFill>
                  <a:srgbClr val="003672"/>
                </a:solidFill>
              </a:rPr>
              <a:t>TECNICO </a:t>
            </a:r>
            <a:r>
              <a:rPr lang="it-IT" sz="1800" b="1" i="1" dirty="0">
                <a:solidFill>
                  <a:srgbClr val="003672"/>
                </a:solidFill>
              </a:rPr>
              <a:t>SUPERIORE RESPONSABILE DELLE PRODUZIONI E DELLE </a:t>
            </a:r>
            <a:r>
              <a:rPr lang="it-IT" sz="1800" b="1" i="1" dirty="0" smtClean="0">
                <a:solidFill>
                  <a:srgbClr val="003672"/>
                </a:solidFill>
              </a:rPr>
              <a:t>TRASFORMAZIONI AGRARIE, AGRO-ALIMENTARI </a:t>
            </a:r>
            <a:r>
              <a:rPr lang="it-IT" sz="1800" b="1" i="1" dirty="0">
                <a:solidFill>
                  <a:srgbClr val="003672"/>
                </a:solidFill>
              </a:rPr>
              <a:t>E </a:t>
            </a:r>
            <a:r>
              <a:rPr lang="it-IT" sz="1800" b="1" i="1" dirty="0" smtClean="0">
                <a:solidFill>
                  <a:srgbClr val="003672"/>
                </a:solidFill>
              </a:rPr>
              <a:t>AGRO-INDUSTRIALI</a:t>
            </a:r>
            <a:r>
              <a:rPr lang="it-IT" sz="1800" dirty="0" smtClean="0">
                <a:solidFill>
                  <a:srgbClr val="003672"/>
                </a:solidFill>
              </a:rPr>
              <a:t>» approvato </a:t>
            </a:r>
            <a:r>
              <a:rPr lang="it-IT" sz="1800" dirty="0">
                <a:solidFill>
                  <a:srgbClr val="003672"/>
                </a:solidFill>
              </a:rPr>
              <a:t>dalla Regione Toscana con </a:t>
            </a:r>
            <a:r>
              <a:rPr lang="it-IT" sz="1800" dirty="0" smtClean="0">
                <a:solidFill>
                  <a:srgbClr val="003672"/>
                </a:solidFill>
              </a:rPr>
              <a:t>Decreto n. 4124 </a:t>
            </a:r>
            <a:r>
              <a:rPr lang="it-IT" sz="1800" dirty="0">
                <a:solidFill>
                  <a:srgbClr val="003672"/>
                </a:solidFill>
              </a:rPr>
              <a:t>del </a:t>
            </a:r>
            <a:r>
              <a:rPr lang="it-IT" sz="1800" dirty="0" smtClean="0">
                <a:solidFill>
                  <a:srgbClr val="003672"/>
                </a:solidFill>
              </a:rPr>
              <a:t>16.09.15 </a:t>
            </a:r>
            <a:r>
              <a:rPr lang="it-IT" sz="1800" dirty="0">
                <a:solidFill>
                  <a:srgbClr val="003672"/>
                </a:solidFill>
              </a:rPr>
              <a:t>con l’obiettivo di:</a:t>
            </a:r>
          </a:p>
          <a:p>
            <a:pPr algn="just" eaLnBrk="1" hangingPunct="1">
              <a:spcBef>
                <a:spcPct val="0"/>
              </a:spcBef>
              <a:buClr>
                <a:srgbClr val="0099CC"/>
              </a:buClr>
              <a:buFont typeface="Wingdings" panose="05000000000000000000" pitchFamily="2" charset="2"/>
              <a:buChar char="ü"/>
              <a:defRPr/>
            </a:pPr>
            <a:r>
              <a:rPr lang="it-IT" altLang="it-IT" sz="1800" dirty="0" smtClean="0">
                <a:solidFill>
                  <a:srgbClr val="00B0F0"/>
                </a:solidFill>
              </a:rPr>
              <a:t>di offrire nuove opportunità formative ai diplomati competenze specifiche relative al Settore Agro-Alimentare, il core business del territorio;</a:t>
            </a:r>
          </a:p>
          <a:p>
            <a:pPr algn="just" eaLnBrk="1" hangingPunct="1">
              <a:spcBef>
                <a:spcPct val="0"/>
              </a:spcBef>
              <a:buClr>
                <a:srgbClr val="0099CC"/>
              </a:buClr>
              <a:buFontTx/>
              <a:buNone/>
              <a:defRPr/>
            </a:pPr>
            <a:endParaRPr lang="it-IT" altLang="it-IT" sz="1800" dirty="0" smtClean="0">
              <a:solidFill>
                <a:srgbClr val="003672"/>
              </a:solidFill>
            </a:endParaRPr>
          </a:p>
          <a:p>
            <a:pPr algn="just">
              <a:spcBef>
                <a:spcPct val="0"/>
              </a:spcBef>
              <a:buClr>
                <a:srgbClr val="0099CC"/>
              </a:buClr>
              <a:buFont typeface="Wingdings" panose="05000000000000000000" pitchFamily="2" charset="2"/>
              <a:buChar char="ü"/>
              <a:defRPr/>
            </a:pPr>
            <a:r>
              <a:rPr lang="it-IT" sz="1800" dirty="0">
                <a:solidFill>
                  <a:srgbClr val="003672"/>
                </a:solidFill>
              </a:rPr>
              <a:t>di attribuire alla formazione il cardine per la crescita a livello nazionale ed internazionale delle imprese </a:t>
            </a:r>
            <a:r>
              <a:rPr lang="it-IT" sz="1800" dirty="0" smtClean="0">
                <a:solidFill>
                  <a:srgbClr val="003672"/>
                </a:solidFill>
              </a:rPr>
              <a:t>agro-alimentari </a:t>
            </a:r>
            <a:r>
              <a:rPr lang="it-IT" sz="1800" dirty="0">
                <a:solidFill>
                  <a:srgbClr val="003672"/>
                </a:solidFill>
              </a:rPr>
              <a:t>del territorio;</a:t>
            </a:r>
          </a:p>
          <a:p>
            <a:pPr algn="just">
              <a:spcBef>
                <a:spcPct val="0"/>
              </a:spcBef>
              <a:buClr>
                <a:srgbClr val="0099CC"/>
              </a:buClr>
              <a:buFont typeface="Wingdings" panose="05000000000000000000" pitchFamily="2" charset="2"/>
              <a:buChar char="ü"/>
              <a:defRPr/>
            </a:pPr>
            <a:endParaRPr lang="it-IT" sz="1800" dirty="0">
              <a:solidFill>
                <a:srgbClr val="003672"/>
              </a:solidFill>
            </a:endParaRPr>
          </a:p>
          <a:p>
            <a:pPr algn="just">
              <a:spcBef>
                <a:spcPct val="0"/>
              </a:spcBef>
              <a:buClr>
                <a:srgbClr val="0099CC"/>
              </a:buClr>
              <a:buFont typeface="Wingdings" panose="05000000000000000000" pitchFamily="2" charset="2"/>
              <a:buChar char="ü"/>
              <a:defRPr/>
            </a:pPr>
            <a:r>
              <a:rPr lang="it-IT" sz="1800" dirty="0">
                <a:solidFill>
                  <a:srgbClr val="00B0F0"/>
                </a:solidFill>
              </a:rPr>
              <a:t>di contrastare il progressivo invecchiamento dei conduttori delle imprese agricole toscane dovuto ad un contenuto ricambio generazionale nell’ambito delle aziende esistenti;</a:t>
            </a:r>
          </a:p>
          <a:p>
            <a:pPr marL="0" indent="0" algn="just">
              <a:spcBef>
                <a:spcPct val="0"/>
              </a:spcBef>
              <a:buClr>
                <a:srgbClr val="0099CC"/>
              </a:buClr>
              <a:buNone/>
              <a:defRPr/>
            </a:pPr>
            <a:endParaRPr lang="it-IT" sz="1800" dirty="0">
              <a:solidFill>
                <a:srgbClr val="003672"/>
              </a:solidFill>
            </a:endParaRPr>
          </a:p>
          <a:p>
            <a:pPr algn="just" eaLnBrk="1" hangingPunct="1">
              <a:spcBef>
                <a:spcPct val="0"/>
              </a:spcBef>
              <a:buClr>
                <a:srgbClr val="0099CC"/>
              </a:buClr>
              <a:buFont typeface="Wingdings" panose="05000000000000000000" pitchFamily="2" charset="2"/>
              <a:buChar char="ü"/>
              <a:defRPr/>
            </a:pPr>
            <a:r>
              <a:rPr lang="it-IT" sz="1800" dirty="0" smtClean="0">
                <a:solidFill>
                  <a:srgbClr val="003672"/>
                </a:solidFill>
              </a:rPr>
              <a:t>di dare competenze specifiche  </a:t>
            </a:r>
            <a:r>
              <a:rPr lang="it-IT" sz="1800" dirty="0">
                <a:solidFill>
                  <a:srgbClr val="003672"/>
                </a:solidFill>
              </a:rPr>
              <a:t>che contribuiscono allo sviluppo della ricerca e </a:t>
            </a:r>
            <a:r>
              <a:rPr lang="it-IT" sz="1800" dirty="0" smtClean="0">
                <a:solidFill>
                  <a:srgbClr val="003672"/>
                </a:solidFill>
              </a:rPr>
              <a:t>dell’innovazione che in </a:t>
            </a:r>
            <a:r>
              <a:rPr lang="it-IT" sz="1800" dirty="0">
                <a:solidFill>
                  <a:srgbClr val="003672"/>
                </a:solidFill>
              </a:rPr>
              <a:t>termini di </a:t>
            </a:r>
            <a:r>
              <a:rPr lang="it-IT" sz="1800" dirty="0" smtClean="0">
                <a:solidFill>
                  <a:srgbClr val="003672"/>
                </a:solidFill>
              </a:rPr>
              <a:t>occupazione si traducono in </a:t>
            </a:r>
            <a:r>
              <a:rPr lang="it-IT" altLang="it-IT" sz="1800" dirty="0" smtClean="0">
                <a:solidFill>
                  <a:srgbClr val="003672"/>
                </a:solidFill>
              </a:rPr>
              <a:t>inserimento </a:t>
            </a:r>
            <a:r>
              <a:rPr lang="it-IT" altLang="it-IT" sz="1800" dirty="0">
                <a:solidFill>
                  <a:srgbClr val="003672"/>
                </a:solidFill>
              </a:rPr>
              <a:t>di nuove competenze legate all’innovazione dei prodotti e dei </a:t>
            </a:r>
            <a:r>
              <a:rPr lang="it-IT" altLang="it-IT" sz="1800" dirty="0" smtClean="0">
                <a:solidFill>
                  <a:srgbClr val="003672"/>
                </a:solidFill>
              </a:rPr>
              <a:t>processi</a:t>
            </a:r>
            <a:r>
              <a:rPr lang="it-IT" altLang="it-IT" sz="1800" dirty="0">
                <a:solidFill>
                  <a:srgbClr val="003672"/>
                </a:solidFill>
              </a:rPr>
              <a:t>;</a:t>
            </a:r>
          </a:p>
          <a:p>
            <a:pPr marL="0" indent="0" algn="just" eaLnBrk="1" hangingPunct="1">
              <a:spcBef>
                <a:spcPct val="0"/>
              </a:spcBef>
              <a:buClr>
                <a:srgbClr val="0099CC"/>
              </a:buClr>
              <a:buFontTx/>
              <a:buNone/>
              <a:defRPr/>
            </a:pPr>
            <a:endParaRPr lang="it-IT" altLang="it-IT" sz="1800" dirty="0">
              <a:solidFill>
                <a:srgbClr val="003672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03648" y="381000"/>
            <a:ext cx="568295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it-IT" altLang="it-IT" sz="1800" b="1" dirty="0">
                <a:solidFill>
                  <a:srgbClr val="003672"/>
                </a:solidFill>
              </a:rPr>
              <a:t>MOTIVAZIONI  E OBIETTIVI  </a:t>
            </a:r>
            <a:r>
              <a:rPr lang="it-IT" altLang="it-IT" sz="1800" b="1" dirty="0" smtClean="0">
                <a:solidFill>
                  <a:srgbClr val="003672"/>
                </a:solidFill>
              </a:rPr>
              <a:t>1/2</a:t>
            </a:r>
            <a:endParaRPr lang="it-IT" altLang="it-IT" sz="1800" b="1" dirty="0">
              <a:solidFill>
                <a:srgbClr val="0036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16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908050"/>
            <a:ext cx="8534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2100" marR="0" lvl="0" indent="-2921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marL="292100" marR="0" lvl="0" indent="-2921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/>
            </a:pPr>
            <a:r>
              <a:rPr lang="it-IT" altLang="it-IT" dirty="0">
                <a:solidFill>
                  <a:srgbClr val="00B0F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di </a:t>
            </a:r>
            <a:r>
              <a:rPr lang="it-IT" altLang="it-IT" dirty="0" smtClean="0">
                <a:solidFill>
                  <a:srgbClr val="00B0F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offrire alle </a:t>
            </a:r>
            <a:r>
              <a:rPr lang="it-IT" altLang="it-IT" dirty="0">
                <a:solidFill>
                  <a:srgbClr val="00B0F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aziende del territorio una figura professionale intermedia non coperta </a:t>
            </a:r>
            <a:r>
              <a:rPr lang="it-IT" altLang="it-IT" dirty="0" smtClean="0">
                <a:solidFill>
                  <a:srgbClr val="00B0F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né </a:t>
            </a:r>
            <a:r>
              <a:rPr lang="it-IT" altLang="it-IT" dirty="0">
                <a:solidFill>
                  <a:srgbClr val="00B0F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dalla formazione secondaria </a:t>
            </a:r>
            <a:r>
              <a:rPr lang="it-IT" altLang="it-IT" dirty="0" smtClean="0">
                <a:solidFill>
                  <a:srgbClr val="00B0F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né </a:t>
            </a:r>
            <a:r>
              <a:rPr lang="it-IT" altLang="it-IT" dirty="0">
                <a:solidFill>
                  <a:srgbClr val="00B0F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da quella </a:t>
            </a:r>
            <a:r>
              <a:rPr lang="it-IT" altLang="it-IT" dirty="0" smtClean="0">
                <a:solidFill>
                  <a:srgbClr val="00B0F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terziaria, in quanto la </a:t>
            </a:r>
            <a:r>
              <a:rPr lang="it-IT" altLang="it-IT" dirty="0">
                <a:solidFill>
                  <a:srgbClr val="00B0F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formazione secondaria è considerata troppo debole e non in grado di fornire le conoscenze tecniche di base fondamentali per il settore agro-alimentare, mentre i laureati non sono disponibili a lavorare in produzione. 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/>
            </a:pPr>
            <a:endParaRPr lang="it-IT" altLang="it-IT" dirty="0">
              <a:solidFill>
                <a:srgbClr val="00367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/>
            </a:pPr>
            <a:endParaRPr lang="it-IT" altLang="it-IT" dirty="0" smtClean="0">
              <a:solidFill>
                <a:srgbClr val="00367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/>
            </a:pPr>
            <a:r>
              <a:rPr lang="it-IT" altLang="it-IT" dirty="0" smtClean="0">
                <a:solidFill>
                  <a:srgbClr val="00367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La </a:t>
            </a:r>
            <a:r>
              <a:rPr lang="it-IT" altLang="it-IT" dirty="0">
                <a:solidFill>
                  <a:srgbClr val="00367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Regione Toscana già da alcuni anni promuove lo sviluppo della cultura tecnico-scientifica legata alle esigenze dei distretti produttivi </a:t>
            </a:r>
            <a:r>
              <a:rPr lang="it-IT" altLang="it-IT" dirty="0" smtClean="0">
                <a:solidFill>
                  <a:srgbClr val="00367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attraverso i PTP, i Poli tecnico Professionali. </a:t>
            </a:r>
            <a:endParaRPr lang="it-IT" altLang="it-IT" dirty="0">
              <a:solidFill>
                <a:srgbClr val="00367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292100" marR="0" lvl="0" indent="-2921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/>
            </a:pPr>
            <a:endParaRPr lang="it-IT" altLang="it-IT" dirty="0">
              <a:solidFill>
                <a:srgbClr val="00367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03648" y="381000"/>
            <a:ext cx="568295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MOTIVAZIONI  E OBIETTIVI  2/2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03648" y="381000"/>
            <a:ext cx="568295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it-IT" altLang="it-IT" sz="1800" b="1" dirty="0">
                <a:solidFill>
                  <a:srgbClr val="003672"/>
                </a:solidFill>
              </a:rPr>
              <a:t>PROFILO PROFESSIONALE 1/2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3850" y="1141413"/>
            <a:ext cx="8569325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Chi è?</a:t>
            </a:r>
          </a:p>
          <a:p>
            <a:r>
              <a:rPr lang="it-IT" dirty="0" smtClean="0"/>
              <a:t>Il </a:t>
            </a:r>
            <a:r>
              <a:rPr lang="it-IT" b="1" dirty="0"/>
              <a:t>Tecnico superiore per le produzioni agro-alimentari e agro-industriali</a:t>
            </a:r>
            <a:r>
              <a:rPr lang="it-IT" dirty="0"/>
              <a:t> </a:t>
            </a:r>
            <a:r>
              <a:rPr lang="it-IT" dirty="0" smtClean="0"/>
              <a:t>è una figura </a:t>
            </a:r>
            <a:r>
              <a:rPr lang="it-IT" dirty="0"/>
              <a:t>professionale con competenze in una molteplicità di ambiti scientifici, tecnici e gestionali. </a:t>
            </a:r>
          </a:p>
          <a:p>
            <a:r>
              <a:rPr lang="it-IT" dirty="0"/>
              <a:t>Può essere impiegato in vari ruoli professionali, nella programmazione e gestione della produzione, nel controllo qualità e sicurezza alimentare, nella ricerca e sviluppo e progettazione nuovi prodotti, in ambito dei sistemi di gestione qualità, sicurezza e </a:t>
            </a:r>
            <a:r>
              <a:rPr lang="it-IT" dirty="0" smtClean="0"/>
              <a:t>ambiente.</a:t>
            </a:r>
          </a:p>
          <a:p>
            <a:pPr algn="ctr"/>
            <a:r>
              <a:rPr lang="it-IT" altLang="it-IT" b="1" dirty="0" smtClean="0">
                <a:solidFill>
                  <a:srgbClr val="FF0000"/>
                </a:solidFill>
              </a:rPr>
              <a:t>Che cosa fa?</a:t>
            </a:r>
            <a:endParaRPr lang="it-IT" altLang="it-IT" dirty="0">
              <a:solidFill>
                <a:srgbClr val="003672"/>
              </a:solidFill>
            </a:endParaRPr>
          </a:p>
          <a:p>
            <a:pPr algn="just">
              <a:buClr>
                <a:srgbClr val="0099CC"/>
              </a:buClr>
              <a:buFont typeface="Wingdings" pitchFamily="2" charset="2"/>
              <a:buChar char="ü"/>
            </a:pPr>
            <a:r>
              <a:rPr lang="it-IT" dirty="0" smtClean="0"/>
              <a:t> presiede </a:t>
            </a:r>
            <a:r>
              <a:rPr lang="it-IT" dirty="0"/>
              <a:t>alla programmazione e al controllo dei processi produttivi degli alimenti</a:t>
            </a:r>
            <a:r>
              <a:rPr lang="it-IT" dirty="0" smtClean="0"/>
              <a:t>;</a:t>
            </a:r>
          </a:p>
          <a:p>
            <a:pPr algn="just">
              <a:buClr>
                <a:srgbClr val="0099CC"/>
              </a:buClr>
              <a:buFont typeface="Wingdings" pitchFamily="2" charset="2"/>
              <a:buChar char="ü"/>
            </a:pPr>
            <a:r>
              <a:rPr lang="it-IT" dirty="0" smtClean="0"/>
              <a:t>interviene </a:t>
            </a:r>
            <a:r>
              <a:rPr lang="it-IT" dirty="0"/>
              <a:t>in fase di impostazione e implementazione delle procedure di analisi della  </a:t>
            </a:r>
            <a:r>
              <a:rPr lang="it-IT" dirty="0" smtClean="0"/>
              <a:t>   qualità</a:t>
            </a:r>
            <a:r>
              <a:rPr lang="it-IT" dirty="0"/>
              <a:t>;</a:t>
            </a:r>
            <a:endParaRPr lang="it-IT" dirty="0" smtClean="0"/>
          </a:p>
          <a:p>
            <a:pPr algn="just">
              <a:buClr>
                <a:srgbClr val="0099CC"/>
              </a:buClr>
              <a:buFont typeface="Wingdings" pitchFamily="2" charset="2"/>
              <a:buChar char="ü"/>
            </a:pPr>
            <a:r>
              <a:rPr lang="it-IT" dirty="0"/>
              <a:t>s</a:t>
            </a:r>
            <a:r>
              <a:rPr lang="it-IT" dirty="0" smtClean="0"/>
              <a:t>ovrintende ai </a:t>
            </a:r>
            <a:r>
              <a:rPr lang="it-IT" dirty="0"/>
              <a:t>processi di autocontrollo ed ai controlli di filiera</a:t>
            </a:r>
            <a:r>
              <a:rPr lang="it-IT" dirty="0" smtClean="0"/>
              <a:t>;</a:t>
            </a:r>
          </a:p>
          <a:p>
            <a:pPr algn="just">
              <a:buClr>
                <a:srgbClr val="0099CC"/>
              </a:buClr>
              <a:buFont typeface="Wingdings" pitchFamily="2" charset="2"/>
              <a:buChar char="ü"/>
            </a:pPr>
            <a:r>
              <a:rPr lang="it-IT" dirty="0" smtClean="0"/>
              <a:t>gestisce </a:t>
            </a:r>
            <a:r>
              <a:rPr lang="it-IT" dirty="0"/>
              <a:t>i processi produttivi secondo i principi di eco-compatibilità e sostenibilità;</a:t>
            </a:r>
          </a:p>
          <a:p>
            <a:pPr algn="just">
              <a:buClr>
                <a:srgbClr val="0099CC"/>
              </a:buClr>
              <a:buFont typeface="Wingdings" pitchFamily="2" charset="2"/>
              <a:buChar char="ü"/>
            </a:pPr>
            <a:r>
              <a:rPr lang="it-IT" dirty="0" smtClean="0"/>
              <a:t>conosce </a:t>
            </a:r>
            <a:r>
              <a:rPr lang="it-IT" dirty="0"/>
              <a:t>e </a:t>
            </a:r>
            <a:r>
              <a:rPr lang="it-IT" dirty="0" smtClean="0"/>
              <a:t>contribuisce </a:t>
            </a:r>
            <a:r>
              <a:rPr lang="it-IT" dirty="0"/>
              <a:t>a gestire i modelli organizzativi della qualità che favoriscono </a:t>
            </a:r>
            <a:r>
              <a:rPr lang="it-IT" dirty="0" smtClean="0"/>
              <a:t>  l’innovazione </a:t>
            </a:r>
            <a:r>
              <a:rPr lang="it-IT" dirty="0"/>
              <a:t>nelle imprese del settore agro-alimentare</a:t>
            </a:r>
            <a:r>
              <a:rPr lang="it-IT" dirty="0" smtClean="0"/>
              <a:t>;</a:t>
            </a:r>
          </a:p>
          <a:p>
            <a:pPr algn="just">
              <a:buClr>
                <a:srgbClr val="0099CC"/>
              </a:buClr>
              <a:buFont typeface="Wingdings" pitchFamily="2" charset="2"/>
              <a:buChar char="ü"/>
            </a:pPr>
            <a:r>
              <a:rPr lang="it-IT" dirty="0" smtClean="0"/>
              <a:t>conosce </a:t>
            </a:r>
            <a:r>
              <a:rPr lang="it-IT" dirty="0"/>
              <a:t>e </a:t>
            </a:r>
            <a:r>
              <a:rPr lang="it-IT" dirty="0" smtClean="0"/>
              <a:t>applica </a:t>
            </a:r>
            <a:r>
              <a:rPr lang="it-IT" dirty="0"/>
              <a:t>normative, regole e leggi a tutela della sicurezza e qualità dei prodotti alimentari;</a:t>
            </a:r>
          </a:p>
          <a:p>
            <a:pPr algn="just">
              <a:buClr>
                <a:srgbClr val="0099CC"/>
              </a:buClr>
              <a:buFont typeface="Wingdings" pitchFamily="2" charset="2"/>
              <a:buChar char="ü"/>
            </a:pPr>
            <a:endParaRPr lang="it-IT" dirty="0"/>
          </a:p>
          <a:p>
            <a:pPr algn="just">
              <a:buClr>
                <a:srgbClr val="0099CC"/>
              </a:buClr>
            </a:pPr>
            <a:endParaRPr lang="it-IT" dirty="0"/>
          </a:p>
          <a:p>
            <a:pPr algn="just">
              <a:buClr>
                <a:srgbClr val="0099CC"/>
              </a:buClr>
              <a:buFont typeface="Wingdings" pitchFamily="2" charset="2"/>
              <a:buChar char="ü"/>
            </a:pPr>
            <a:endParaRPr lang="it-IT" dirty="0" smtClean="0"/>
          </a:p>
          <a:p>
            <a:pPr algn="just">
              <a:buClr>
                <a:srgbClr val="0099CC"/>
              </a:buClr>
              <a:buFont typeface="Wingdings" pitchFamily="2" charset="2"/>
              <a:buChar char="ü"/>
            </a:pP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-</a:t>
            </a:r>
            <a:endParaRPr lang="it-IT" altLang="it-IT" dirty="0">
              <a:solidFill>
                <a:srgbClr val="00367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03648" y="381000"/>
            <a:ext cx="568295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PROFILO PROFESSIONALE 2/2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23850" y="1063625"/>
            <a:ext cx="8569325" cy="867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</a:t>
            </a:r>
            <a:r>
              <a:rPr lang="it-IT" dirty="0" smtClean="0"/>
              <a:t>segue le procedure per la certificazione dei prodotti e delle origini;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dirty="0" smtClean="0"/>
              <a:t>promuove </a:t>
            </a:r>
            <a:r>
              <a:rPr lang="it-IT" dirty="0"/>
              <a:t>l'innovazione di prodotto e di processo, anche attraverso la progettazione di nuovi prodotti alimentari</a:t>
            </a:r>
            <a:r>
              <a:rPr lang="it-IT" dirty="0" smtClean="0"/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dirty="0" smtClean="0"/>
              <a:t>utilizza </a:t>
            </a:r>
            <a:r>
              <a:rPr lang="it-IT" dirty="0"/>
              <a:t>strumenti e metodi propri della ricerca sperimentale</a:t>
            </a:r>
            <a:r>
              <a:rPr lang="it-IT" dirty="0" smtClean="0"/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dirty="0" smtClean="0"/>
              <a:t>padroneggia </a:t>
            </a:r>
            <a:r>
              <a:rPr lang="it-IT" dirty="0"/>
              <a:t>gli strumenti linguistici e le tecnologie dell’informazione e della comunicazione per interagire nei contesti di vita e di lavoro</a:t>
            </a:r>
            <a:r>
              <a:rPr lang="it-IT" dirty="0" smtClean="0"/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dirty="0" smtClean="0"/>
              <a:t> concerta, negozia </a:t>
            </a:r>
            <a:r>
              <a:rPr lang="it-IT" dirty="0"/>
              <a:t>e </a:t>
            </a:r>
            <a:r>
              <a:rPr lang="it-IT" dirty="0" smtClean="0"/>
              <a:t>sviluppa </a:t>
            </a:r>
            <a:r>
              <a:rPr lang="it-IT" dirty="0"/>
              <a:t>attività in gruppi di lavoro per affrontare problemi, proporre soluzioni, contribuire a produrre, ordinare e valutare risultati collettivi</a:t>
            </a:r>
            <a:r>
              <a:rPr lang="it-IT" dirty="0" smtClean="0"/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r>
              <a:rPr lang="it-IT" dirty="0" smtClean="0"/>
              <a:t>organizza </a:t>
            </a:r>
            <a:r>
              <a:rPr lang="it-IT" dirty="0"/>
              <a:t>e </a:t>
            </a:r>
            <a:r>
              <a:rPr lang="it-IT" dirty="0" smtClean="0"/>
              <a:t>gestisce, </a:t>
            </a:r>
            <a:r>
              <a:rPr lang="it-IT" dirty="0"/>
              <a:t>con un buon livello di autonomia e responsabilità, l’ambiente lavorativo.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endParaRPr lang="it-IT" dirty="0" smtClean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endParaRPr lang="it-IT" dirty="0" smtClean="0"/>
          </a:p>
          <a:p>
            <a:r>
              <a:rPr lang="it-IT" dirty="0" smtClean="0"/>
              <a:t>-</a:t>
            </a:r>
            <a:endParaRPr lang="it-IT" dirty="0"/>
          </a:p>
          <a:p>
            <a:r>
              <a:rPr lang="it-IT" dirty="0"/>
              <a:t> 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endParaRPr lang="it-IT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endParaRPr lang="it-IT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endParaRPr lang="it-IT" dirty="0" smtClean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Font typeface="Wingdings" pitchFamily="2" charset="2"/>
              <a:buChar char="ü"/>
              <a:defRPr/>
            </a:pPr>
            <a:endParaRPr lang="it-IT" dirty="0"/>
          </a:p>
          <a:p>
            <a:endParaRPr lang="it-IT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SzTx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968375"/>
            <a:ext cx="8534400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2100" marR="0" lvl="0" indent="-2921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SzTx/>
              <a:buFont typeface="Wingdings" pitchFamily="2" charset="2"/>
              <a:buChar char="ü"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Il Tecnico Superiore responsabile delle produzioni per la produzione e trasformazioni</a:t>
            </a:r>
            <a:r>
              <a:rPr kumimoji="0" lang="it-IT" altLang="it-IT" sz="1800" b="1" i="0" u="none" strike="noStrike" kern="0" cap="none" spc="0" normalizeH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 agro-alimentari e agro-industriali</a:t>
            </a:r>
            <a:r>
              <a:rPr kumimoji="0" lang="it-IT" altLang="it-IT" sz="1800" b="0" i="0" u="none" strike="noStrike" kern="0" cap="none" spc="0" normalizeH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,</a:t>
            </a:r>
            <a:r>
              <a:rPr lang="it-IT" altLang="it-IT" kern="0" dirty="0">
                <a:solidFill>
                  <a:srgbClr val="003672"/>
                </a:solidFill>
              </a:rPr>
              <a:t> </a:t>
            </a:r>
            <a:r>
              <a:rPr lang="it-IT" altLang="it-IT" kern="0" dirty="0" smtClean="0">
                <a:solidFill>
                  <a:srgbClr val="003672"/>
                </a:solidFill>
              </a:rPr>
              <a:t>l</a:t>
            </a:r>
            <a:r>
              <a:rPr lang="it-IT" dirty="0" smtClean="0"/>
              <a:t>avora </a:t>
            </a:r>
            <a:r>
              <a:rPr lang="it-IT" dirty="0"/>
              <a:t>prevalentemente </a:t>
            </a:r>
            <a:r>
              <a:rPr lang="it-IT" dirty="0" smtClean="0"/>
              <a:t>nella piccola media impresa </a:t>
            </a:r>
            <a:r>
              <a:rPr lang="it-IT" dirty="0"/>
              <a:t>agro-alimentare o presso organizzazioni, consorzi, enti di ricerca pubblici e privati del settore. </a:t>
            </a:r>
            <a:r>
              <a:rPr lang="it-IT" dirty="0" smtClean="0"/>
              <a:t>Lavora inoltre in società di consulenza e come libero professionista.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All’interno </a:t>
            </a:r>
            <a:r>
              <a:rPr lang="it-IT" dirty="0"/>
              <a:t>dell’azienda si interfaccia con la direzione, la produzione e il marketing apportando innovazioni tecnologiche e ottimizzando le linee di intervento in virtù di un avanzamento qualitativo e di una valorizzazione del Made in </a:t>
            </a:r>
            <a:r>
              <a:rPr lang="it-IT" dirty="0" err="1"/>
              <a:t>Italy</a:t>
            </a:r>
            <a:r>
              <a:rPr lang="it-IT" dirty="0"/>
              <a:t> nei mercati locali e internazionali, rilanciando la qualità del capitale umano per favorire la competitività dei sistemi produttivi con particolare riferimento alle PMI.</a:t>
            </a:r>
          </a:p>
          <a:p>
            <a:r>
              <a:rPr lang="it-IT" dirty="0"/>
              <a:t> 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SzTx/>
              <a:tabLst>
                <a:tab pos="762000" algn="ctr"/>
                <a:tab pos="3143250" algn="ctr"/>
                <a:tab pos="4000500" algn="l"/>
                <a:tab pos="6477000" algn="ctr"/>
                <a:tab pos="7334250" algn="l"/>
              </a:tabLst>
              <a:defRPr/>
            </a:pPr>
            <a:endParaRPr kumimoji="0" lang="it-IT" altLang="it-IT" sz="1800" b="0" i="0" u="none" strike="noStrike" kern="0" cap="none" spc="0" normalizeH="0" baseline="0" noProof="0" dirty="0" smtClean="0">
              <a:ln>
                <a:noFill/>
              </a:ln>
              <a:solidFill>
                <a:srgbClr val="003672"/>
              </a:solidFill>
              <a:effectLst/>
              <a:uLnTx/>
              <a:uFillTx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03648" y="381000"/>
            <a:ext cx="568295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672"/>
                </a:solidFill>
                <a:effectLst/>
                <a:uLnTx/>
                <a:uFillTx/>
              </a:rPr>
              <a:t>PROSPETTIVE PROFESSIONALI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400854"/>
              </p:ext>
            </p:extLst>
          </p:nvPr>
        </p:nvGraphicFramePr>
        <p:xfrm>
          <a:off x="0" y="839953"/>
          <a:ext cx="9180512" cy="442439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83968"/>
                <a:gridCol w="1202432"/>
                <a:gridCol w="309736"/>
                <a:gridCol w="1656184"/>
                <a:gridCol w="1506528"/>
                <a:gridCol w="221664"/>
              </a:tblGrid>
              <a:tr h="614112">
                <a:tc gridSpan="2">
                  <a:txBody>
                    <a:bodyPr/>
                    <a:lstStyle/>
                    <a:p>
                      <a:r>
                        <a:rPr lang="it-IT" dirty="0" smtClean="0"/>
                        <a:t>Percorso allineamento competenze Inglese</a:t>
                      </a:r>
                      <a:r>
                        <a:rPr lang="it-IT" baseline="0" dirty="0" smtClean="0"/>
                        <a:t> Matematica e chimica 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it-IT" dirty="0" smtClean="0"/>
                        <a:t>56 ore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76698">
                <a:tc gridSpan="6"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COMPETENZE</a:t>
                      </a:r>
                      <a:r>
                        <a:rPr lang="it-IT" baseline="0" dirty="0" smtClean="0">
                          <a:solidFill>
                            <a:srgbClr val="FF0000"/>
                          </a:solidFill>
                        </a:rPr>
                        <a:t> GENERALI DI BASE IN  AMITO LINGUISTICO COMUNICATIVO E RELAZIONALE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76698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TITOLO Unità</a:t>
                      </a:r>
                      <a:r>
                        <a:rPr lang="it-IT" b="1" baseline="0" dirty="0" smtClean="0"/>
                        <a:t> Formative </a:t>
                      </a:r>
                      <a:endParaRPr lang="it-IT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totali</a:t>
                      </a:r>
                      <a:r>
                        <a:rPr lang="it-IT" b="1" baseline="0" dirty="0" smtClean="0"/>
                        <a:t> </a:t>
                      </a:r>
                      <a:endParaRPr lang="it-IT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1°  anno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Ore 2°anno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35531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70C0"/>
                          </a:solidFill>
                        </a:rPr>
                        <a:t>Inglese</a:t>
                      </a:r>
                      <a:r>
                        <a:rPr lang="it-IT" b="1" baseline="0" dirty="0" smtClean="0">
                          <a:solidFill>
                            <a:srgbClr val="0070C0"/>
                          </a:solidFill>
                        </a:rPr>
                        <a:t> tecnico di base</a:t>
                      </a:r>
                      <a:endParaRPr lang="it-IT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72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62889">
                <a:tc>
                  <a:txBody>
                    <a:bodyPr/>
                    <a:lstStyle/>
                    <a:p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Comunicazione e dinamiche di gruppo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40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90627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Strategie di apprendimento, </a:t>
                      </a:r>
                      <a:r>
                        <a:rPr lang="it-IT" sz="1800" b="1" kern="1200" baseline="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problem</a:t>
                      </a:r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baseline="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solving</a:t>
                      </a:r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e </a:t>
                      </a:r>
                      <a:r>
                        <a:rPr lang="it-IT" sz="1800" b="1" kern="1200" baseline="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project</a:t>
                      </a:r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management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262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Informatica: pacchetto office</a:t>
                      </a:r>
                      <a:endParaRPr lang="it-IT" sz="1800" b="1" kern="1200" baseline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40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973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1735</Words>
  <Application>Microsoft Macintosh PowerPoint</Application>
  <PresentationFormat>Presentazione su schermo (4:3)</PresentationFormat>
  <Paragraphs>263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Presentazione di PowerPoint</vt:lpstr>
      <vt:lpstr>Presentazione di PowerPoint</vt:lpstr>
      <vt:lpstr>TECNICO SUPERIORE RESPONSABILE DELLE PRODUZIONI E DELLE TRASFORMAZIONI AGRARIE, AGRO-ALIMENTARI E AGRO-INDUSTRIALI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coll-uinfmb</dc:creator>
  <cp:lastModifiedBy>Paola Parmeggiani</cp:lastModifiedBy>
  <cp:revision>69</cp:revision>
  <dcterms:created xsi:type="dcterms:W3CDTF">2014-09-11T14:33:19Z</dcterms:created>
  <dcterms:modified xsi:type="dcterms:W3CDTF">2015-10-17T10:39:30Z</dcterms:modified>
</cp:coreProperties>
</file>